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6858000" cy="9906000" type="A4"/>
  <p:notesSz cx="9144000" cy="6858000"/>
  <p:defaultTextStyle>
    <a:defPPr>
      <a:defRPr lang="en-US"/>
    </a:defPPr>
    <a:lvl1pPr marL="0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1pPr>
    <a:lvl2pPr marL="419070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2pPr>
    <a:lvl3pPr marL="838139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3pPr>
    <a:lvl4pPr marL="1257209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4pPr>
    <a:lvl5pPr marL="1676278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5pPr>
    <a:lvl6pPr marL="2095348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6pPr>
    <a:lvl7pPr marL="2514417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7pPr>
    <a:lvl8pPr marL="2933487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8pPr>
    <a:lvl9pPr marL="3352556" algn="l" defTabSz="838139" rtl="0" eaLnBrk="1" latinLnBrk="0" hangingPunct="1">
      <a:defRPr sz="16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433" autoAdjust="0"/>
  </p:normalViewPr>
  <p:slideViewPr>
    <p:cSldViewPr snapToGrid="0">
      <p:cViewPr varScale="1">
        <p:scale>
          <a:sx n="78" d="100"/>
          <a:sy n="78" d="100"/>
        </p:scale>
        <p:origin x="310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_________________ANIS\_____Tulisan\Tongkol%20Krai\Sebaran%20Panjang%20T.%20Krai%20-%20Sibolga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n=</a:t>
            </a:r>
            <a:r>
              <a:rPr lang="id-ID" sz="1200"/>
              <a:t>4996</a:t>
            </a:r>
            <a:endParaRPr lang="en-US" sz="1200"/>
          </a:p>
        </c:rich>
      </c:tx>
      <c:layout>
        <c:manualLayout>
          <c:xMode val="edge"/>
          <c:yMode val="edge"/>
          <c:x val="0.84843744531933507"/>
          <c:y val="0.14814814814814831"/>
        </c:manualLayout>
      </c:layout>
      <c:overlay val="1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FRT!$O$2:$O$10</c:f>
              <c:numCache>
                <c:formatCode>General</c:formatCode>
                <c:ptCount val="9"/>
                <c:pt idx="0">
                  <c:v>4</c:v>
                </c:pt>
                <c:pt idx="1">
                  <c:v>44</c:v>
                </c:pt>
                <c:pt idx="2">
                  <c:v>267</c:v>
                </c:pt>
                <c:pt idx="3">
                  <c:v>1206</c:v>
                </c:pt>
                <c:pt idx="4">
                  <c:v>1256</c:v>
                </c:pt>
                <c:pt idx="5">
                  <c:v>1257</c:v>
                </c:pt>
                <c:pt idx="6">
                  <c:v>670</c:v>
                </c:pt>
                <c:pt idx="7">
                  <c:v>274</c:v>
                </c:pt>
                <c:pt idx="8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79485432"/>
        <c:axId val="279486608"/>
      </c:barChart>
      <c:catAx>
        <c:axId val="279485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</a:t>
                </a:r>
                <a:r>
                  <a:rPr lang="en-US" baseline="0"/>
                  <a:t> Tengah </a:t>
                </a:r>
                <a:r>
                  <a:rPr lang="id-ID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9486608"/>
        <c:crosses val="autoZero"/>
        <c:auto val="1"/>
        <c:lblAlgn val="ctr"/>
        <c:lblOffset val="100"/>
        <c:noMultiLvlLbl val="0"/>
      </c:catAx>
      <c:valAx>
        <c:axId val="2794866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948543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September</a:t>
            </a:r>
          </a:p>
          <a:p>
            <a:pPr>
              <a:defRPr sz="1200"/>
            </a:pPr>
            <a:r>
              <a:rPr lang="en-US" sz="1200"/>
              <a:t>n=120</a:t>
            </a:r>
          </a:p>
        </c:rich>
      </c:tx>
      <c:layout>
        <c:manualLayout>
          <c:xMode val="edge"/>
          <c:yMode val="edge"/>
          <c:x val="0.72217039169129993"/>
          <c:y val="0.15260796645702307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8805741054520111"/>
          <c:y val="5.1400305731014395E-2"/>
          <c:w val="0.78427024153626357"/>
          <c:h val="0.55000000000000004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September13.xlsx]FRT'!$E$2:$E$10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20</c:v>
                </c:pt>
                <c:pt idx="4">
                  <c:v>32</c:v>
                </c:pt>
                <c:pt idx="5">
                  <c:v>37</c:v>
                </c:pt>
                <c:pt idx="6">
                  <c:v>20</c:v>
                </c:pt>
                <c:pt idx="7">
                  <c:v>11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5475600"/>
        <c:axId val="405476384"/>
      </c:barChart>
      <c:catAx>
        <c:axId val="4054756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2002879228641279"/>
              <c:y val="0.7201939203354297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405476384"/>
        <c:crosses val="autoZero"/>
        <c:auto val="1"/>
        <c:lblAlgn val="ctr"/>
        <c:lblOffset val="100"/>
        <c:noMultiLvlLbl val="0"/>
      </c:catAx>
      <c:valAx>
        <c:axId val="405476384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1.3523403366265037E-2"/>
              <c:y val="5.48715932914046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5600"/>
        <c:crosses val="autoZero"/>
        <c:crossBetween val="between"/>
        <c:majorUnit val="100"/>
        <c:minorUnit val="5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Oktober</a:t>
            </a:r>
          </a:p>
          <a:p>
            <a:pPr>
              <a:defRPr sz="1200"/>
            </a:pPr>
            <a:r>
              <a:rPr lang="en-US" sz="1200"/>
              <a:t>n=360</a:t>
            </a:r>
          </a:p>
        </c:rich>
      </c:tx>
      <c:layout>
        <c:manualLayout>
          <c:xMode val="edge"/>
          <c:yMode val="edge"/>
          <c:x val="0.77745435125084184"/>
          <c:y val="0.16855555555555554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9965763052208838"/>
          <c:y val="4.6230998093320562E-2"/>
          <c:w val="0.77963855421686756"/>
          <c:h val="0.59097222222222212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Oktober13.xlsx]FRT'!$E$2:$E$10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21</c:v>
                </c:pt>
                <c:pt idx="4">
                  <c:v>83</c:v>
                </c:pt>
                <c:pt idx="5">
                  <c:v>102</c:v>
                </c:pt>
                <c:pt idx="6">
                  <c:v>89</c:v>
                </c:pt>
                <c:pt idx="7">
                  <c:v>57</c:v>
                </c:pt>
                <c:pt idx="8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5468936"/>
        <c:axId val="405469720"/>
      </c:barChart>
      <c:catAx>
        <c:axId val="405468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</a:t>
                </a:r>
                <a:r>
                  <a:rPr lang="id-ID"/>
                  <a:t> 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3644557357732718"/>
              <c:y val="0.771347222222222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405469720"/>
        <c:crosses val="autoZero"/>
        <c:auto val="1"/>
        <c:lblAlgn val="ctr"/>
        <c:lblOffset val="100"/>
        <c:noMultiLvlLbl val="0"/>
      </c:catAx>
      <c:valAx>
        <c:axId val="405469720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0227686053292221E-2"/>
              <c:y val="4.27344444444444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68936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Nopember</a:t>
            </a:r>
          </a:p>
          <a:p>
            <a:pPr>
              <a:defRPr sz="1200"/>
            </a:pPr>
            <a:r>
              <a:rPr lang="en-US" sz="1200"/>
              <a:t>n=399</a:t>
            </a:r>
          </a:p>
        </c:rich>
      </c:tx>
      <c:layout>
        <c:manualLayout>
          <c:xMode val="edge"/>
          <c:yMode val="edge"/>
          <c:x val="0.74939240869873858"/>
          <c:y val="0.20791611111111111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0244912985274435"/>
          <c:y val="6.312723060381055E-2"/>
          <c:w val="0.78086813922356091"/>
          <c:h val="0.57649833333333356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Nopember13.xlsx]FRT'!$E$2:$E$10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53</c:v>
                </c:pt>
                <c:pt idx="4">
                  <c:v>115</c:v>
                </c:pt>
                <c:pt idx="5">
                  <c:v>119</c:v>
                </c:pt>
                <c:pt idx="6">
                  <c:v>71</c:v>
                </c:pt>
                <c:pt idx="7">
                  <c:v>37</c:v>
                </c:pt>
                <c:pt idx="8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51848952"/>
        <c:axId val="451853656"/>
      </c:barChart>
      <c:catAx>
        <c:axId val="4518489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</a:t>
                </a:r>
                <a:r>
                  <a:rPr lang="id-ID" baseline="0"/>
                  <a:t>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5227169754973547"/>
              <c:y val="0.7706944444444444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51853656"/>
        <c:crosses val="autoZero"/>
        <c:auto val="1"/>
        <c:lblAlgn val="ctr"/>
        <c:lblOffset val="100"/>
        <c:noMultiLvlLbl val="0"/>
      </c:catAx>
      <c:valAx>
        <c:axId val="451853656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2.7449910784252629E-2"/>
              <c:y val="4.716999999999999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51848952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Desember</a:t>
            </a:r>
            <a:endParaRPr lang="id-ID" sz="1200"/>
          </a:p>
          <a:p>
            <a:pPr>
              <a:defRPr sz="1200"/>
            </a:pPr>
            <a:r>
              <a:rPr lang="en-US" sz="1200"/>
              <a:t> n=240</a:t>
            </a:r>
          </a:p>
        </c:rich>
      </c:tx>
      <c:layout>
        <c:manualLayout>
          <c:xMode val="edge"/>
          <c:yMode val="edge"/>
          <c:x val="0.74866959105259534"/>
          <c:y val="0.2051283333333333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0150033467202144"/>
          <c:y val="6.636500754147813E-2"/>
          <c:w val="0.76361613119143235"/>
          <c:h val="0.5944365380560824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FRT!$N$2:$N$10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32</c:v>
                </c:pt>
                <c:pt idx="4">
                  <c:v>50</c:v>
                </c:pt>
                <c:pt idx="5">
                  <c:v>67</c:v>
                </c:pt>
                <c:pt idx="6">
                  <c:v>49</c:v>
                </c:pt>
                <c:pt idx="7">
                  <c:v>38</c:v>
                </c:pt>
                <c:pt idx="8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51849344"/>
        <c:axId val="451858360"/>
      </c:barChart>
      <c:catAx>
        <c:axId val="451849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Panjang (cmFL)</a:t>
                </a:r>
              </a:p>
            </c:rich>
          </c:tx>
          <c:layout>
            <c:manualLayout>
              <c:xMode val="edge"/>
              <c:yMode val="edge"/>
              <c:x val="0.3155612313248275"/>
              <c:y val="0.7914355555555555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51858360"/>
        <c:crosses val="autoZero"/>
        <c:auto val="1"/>
        <c:lblAlgn val="ctr"/>
        <c:lblOffset val="100"/>
        <c:noMultiLvlLbl val="0"/>
      </c:catAx>
      <c:valAx>
        <c:axId val="451858360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1334039593307446E-2"/>
              <c:y val="6.943722222222222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51849344"/>
        <c:crosses val="autoZero"/>
        <c:crossBetween val="between"/>
        <c:majorUnit val="100"/>
      </c:valAx>
      <c:spPr>
        <a:noFill/>
      </c:spPr>
    </c:plotArea>
    <c:plotVisOnly val="1"/>
    <c:dispBlanksAs val="gap"/>
    <c:showDLblsOverMax val="0"/>
  </c:chart>
  <c:spPr>
    <a:noFill/>
    <a:ln>
      <a:noFill/>
    </a:ln>
    <a:effectLst>
      <a:outerShdw blurRad="50800" dist="50800" dir="5400000" algn="ctr" rotWithShape="0">
        <a:srgbClr val="000000">
          <a:alpha val="0"/>
        </a:srgbClr>
      </a:outerShdw>
    </a:effectLst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Januari</a:t>
            </a:r>
          </a:p>
          <a:p>
            <a:pPr>
              <a:defRPr sz="1200"/>
            </a:pPr>
            <a:r>
              <a:rPr lang="en-US" sz="1200"/>
              <a:t>n=40</a:t>
            </a:r>
          </a:p>
        </c:rich>
      </c:tx>
      <c:layout>
        <c:manualLayout>
          <c:xMode val="edge"/>
          <c:yMode val="edge"/>
          <c:x val="0.77456308066626867"/>
          <c:y val="0.195648888888888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915796519410979"/>
          <c:y val="4.056944444444445E-2"/>
          <c:w val="0.76861981258366829"/>
          <c:h val="0.620874999999999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'C:\Users\admin\AppData\Roaming\Microsoft\Excel\[Sebaran Panjang Januari13.xlsx]FRT'!$O$1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Januari13.xlsx]FRT'!$O$2:$O$10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  <c:pt idx="4">
                  <c:v>15</c:v>
                </c:pt>
                <c:pt idx="5">
                  <c:v>16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8157816"/>
        <c:axId val="448168400"/>
      </c:barChart>
      <c:catAx>
        <c:axId val="4481578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2628789336136699"/>
              <c:y val="0.8097588888888889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48168400"/>
        <c:crosses val="autoZero"/>
        <c:auto val="1"/>
        <c:lblAlgn val="ctr"/>
        <c:lblOffset val="100"/>
        <c:noMultiLvlLbl val="0"/>
      </c:catAx>
      <c:valAx>
        <c:axId val="448168400"/>
        <c:scaling>
          <c:orientation val="minMax"/>
          <c:max val="5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4.3669204205167018E-2"/>
              <c:y val="2.913388888888889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48157816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Februari</a:t>
            </a:r>
          </a:p>
          <a:p>
            <a:pPr>
              <a:defRPr sz="1200"/>
            </a:pPr>
            <a:r>
              <a:rPr lang="en-US" sz="1200"/>
              <a:t>n=260</a:t>
            </a:r>
          </a:p>
        </c:rich>
      </c:tx>
      <c:layout>
        <c:manualLayout>
          <c:xMode val="edge"/>
          <c:yMode val="edge"/>
          <c:x val="0.78269590811756429"/>
          <c:y val="0.1870022222222222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006927710843375"/>
          <c:y val="4.4221157137966462E-2"/>
          <c:w val="0.77773493975903629"/>
          <c:h val="0.6179394444444447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Pebruari13.xlsx]FRT'!$B$2:$B$10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40</c:v>
                </c:pt>
                <c:pt idx="4">
                  <c:v>80</c:v>
                </c:pt>
                <c:pt idx="5">
                  <c:v>90</c:v>
                </c:pt>
                <c:pt idx="6">
                  <c:v>39</c:v>
                </c:pt>
                <c:pt idx="7">
                  <c:v>11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6052656"/>
        <c:axId val="406052264"/>
      </c:barChart>
      <c:catAx>
        <c:axId val="4060526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6743461149529927"/>
              <c:y val="0.797905555555555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6052264"/>
        <c:crosses val="autoZero"/>
        <c:auto val="1"/>
        <c:lblAlgn val="ctr"/>
        <c:lblOffset val="100"/>
        <c:noMultiLvlLbl val="0"/>
      </c:catAx>
      <c:valAx>
        <c:axId val="406052264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1230478880990373E-2"/>
              <c:y val="3.869277777777777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6052656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Maret</a:t>
            </a:r>
          </a:p>
          <a:p>
            <a:pPr>
              <a:defRPr sz="1200"/>
            </a:pPr>
            <a:r>
              <a:rPr lang="en-US" sz="1200"/>
              <a:t>n=1117</a:t>
            </a:r>
          </a:p>
        </c:rich>
      </c:tx>
      <c:layout>
        <c:manualLayout>
          <c:xMode val="edge"/>
          <c:yMode val="edge"/>
          <c:x val="0.81292570151093269"/>
          <c:y val="0.1760127777777777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108232527716371"/>
          <c:y val="5.01502447329219E-2"/>
          <c:w val="0.76334037109714603"/>
          <c:h val="0.58343444444444448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Maret13.xlsx]FRT'!$B$2:$B$10</c:f>
              <c:numCache>
                <c:formatCode>General</c:formatCode>
                <c:ptCount val="9"/>
                <c:pt idx="0">
                  <c:v>3</c:v>
                </c:pt>
                <c:pt idx="1">
                  <c:v>32</c:v>
                </c:pt>
                <c:pt idx="2">
                  <c:v>168</c:v>
                </c:pt>
                <c:pt idx="3">
                  <c:v>341</c:v>
                </c:pt>
                <c:pt idx="4">
                  <c:v>216</c:v>
                </c:pt>
                <c:pt idx="5">
                  <c:v>231</c:v>
                </c:pt>
                <c:pt idx="6">
                  <c:v>98</c:v>
                </c:pt>
                <c:pt idx="7">
                  <c:v>28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79226344"/>
        <c:axId val="443150808"/>
      </c:barChart>
      <c:catAx>
        <c:axId val="279226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</a:t>
                </a:r>
                <a:r>
                  <a:rPr lang="en-US"/>
                  <a:t> 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3768980736804366"/>
              <c:y val="0.770317777777777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43150808"/>
        <c:crosses val="autoZero"/>
        <c:auto val="1"/>
        <c:lblAlgn val="ctr"/>
        <c:lblOffset val="100"/>
        <c:noMultiLvlLbl val="0"/>
      </c:catAx>
      <c:valAx>
        <c:axId val="443150808"/>
        <c:scaling>
          <c:orientation val="minMax"/>
          <c:max val="5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5746809712911047E-2"/>
              <c:y val="3.8308888888888878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79226344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April</a:t>
            </a:r>
          </a:p>
          <a:p>
            <a:pPr>
              <a:defRPr sz="1200"/>
            </a:pPr>
            <a:r>
              <a:rPr lang="en-US" sz="1200"/>
              <a:t>n=1200</a:t>
            </a:r>
          </a:p>
        </c:rich>
      </c:tx>
      <c:layout>
        <c:manualLayout>
          <c:xMode val="edge"/>
          <c:yMode val="edge"/>
          <c:x val="0.80999800404789923"/>
          <c:y val="0.18628500000000001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9784939759036149"/>
          <c:y val="5.1400554097404488E-2"/>
          <c:w val="0.78573828647925048"/>
          <c:h val="0.59740666666666642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April13.xlsx]FRT'!$E$2:$E$10</c:f>
              <c:numCache>
                <c:formatCode>General</c:formatCode>
                <c:ptCount val="9"/>
                <c:pt idx="0">
                  <c:v>1</c:v>
                </c:pt>
                <c:pt idx="1">
                  <c:v>12</c:v>
                </c:pt>
                <c:pt idx="2">
                  <c:v>99</c:v>
                </c:pt>
                <c:pt idx="3">
                  <c:v>411</c:v>
                </c:pt>
                <c:pt idx="4">
                  <c:v>303</c:v>
                </c:pt>
                <c:pt idx="5">
                  <c:v>240</c:v>
                </c:pt>
                <c:pt idx="6">
                  <c:v>102</c:v>
                </c:pt>
                <c:pt idx="7">
                  <c:v>32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7095952"/>
        <c:axId val="405469328"/>
      </c:barChart>
      <c:catAx>
        <c:axId val="4470959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</a:t>
                </a:r>
                <a:r>
                  <a:rPr lang="en-US" baseline="0"/>
                  <a:t> </a:t>
                </a:r>
                <a:r>
                  <a:rPr lang="id-ID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3710366577827228"/>
              <c:y val="0.7808327777777778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69328"/>
        <c:crosses val="autoZero"/>
        <c:auto val="1"/>
        <c:lblAlgn val="ctr"/>
        <c:lblOffset val="100"/>
        <c:noMultiLvlLbl val="0"/>
      </c:catAx>
      <c:valAx>
        <c:axId val="405469328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2.6908023336081908E-2"/>
              <c:y val="3.237222222222222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47095952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Mei</a:t>
            </a:r>
          </a:p>
          <a:p>
            <a:pPr>
              <a:defRPr/>
            </a:pPr>
            <a:r>
              <a:rPr lang="en-US"/>
              <a:t>n=500</a:t>
            </a:r>
          </a:p>
        </c:rich>
      </c:tx>
      <c:layout>
        <c:manualLayout>
          <c:xMode val="edge"/>
          <c:yMode val="edge"/>
          <c:x val="0.82184516890782289"/>
          <c:y val="0.18282611111111111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0883868808567604"/>
          <c:y val="6.1035929830805066E-2"/>
          <c:w val="0.77337784471218218"/>
          <c:h val="0.57810777777777789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Mei13.xlsx]FRT'!$E$2:$E$10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109</c:v>
                </c:pt>
                <c:pt idx="4">
                  <c:v>138</c:v>
                </c:pt>
                <c:pt idx="5">
                  <c:v>149</c:v>
                </c:pt>
                <c:pt idx="6">
                  <c:v>82</c:v>
                </c:pt>
                <c:pt idx="7">
                  <c:v>22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5474424"/>
        <c:axId val="405470504"/>
      </c:barChart>
      <c:catAx>
        <c:axId val="405474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</a:t>
                </a:r>
                <a:r>
                  <a:rPr lang="en-US" baseline="0"/>
                  <a:t> Tengah </a:t>
                </a:r>
                <a:r>
                  <a:rPr lang="id-ID" baseline="0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4793870530444593"/>
              <c:y val="0.7668238888888888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0504"/>
        <c:crosses val="autoZero"/>
        <c:auto val="1"/>
        <c:lblAlgn val="ctr"/>
        <c:lblOffset val="100"/>
        <c:noMultiLvlLbl val="0"/>
      </c:catAx>
      <c:valAx>
        <c:axId val="405470504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9505401263139645E-2"/>
              <c:y val="5.2214444444444438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4424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Juni</a:t>
            </a:r>
          </a:p>
          <a:p>
            <a:pPr>
              <a:defRPr sz="1200"/>
            </a:pPr>
            <a:r>
              <a:rPr lang="en-US" sz="1200"/>
              <a:t>n=220</a:t>
            </a:r>
          </a:p>
        </c:rich>
      </c:tx>
      <c:layout>
        <c:manualLayout>
          <c:xMode val="edge"/>
          <c:yMode val="edge"/>
          <c:x val="0.81475427059992656"/>
          <c:y val="0.1800116666666666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831191432396251"/>
          <c:y val="4.446277729714606E-2"/>
          <c:w val="0.76839524765729594"/>
          <c:h val="0.58507999999999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'C:\Users\admin\AppData\Roaming\Microsoft\Excel\[Sebaran Panjang Juni 13.xlsx]FRT'!$E$1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Juni 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31</c:v>
                </c:pt>
                <c:pt idx="4">
                  <c:v>58</c:v>
                </c:pt>
                <c:pt idx="5">
                  <c:v>55</c:v>
                </c:pt>
                <c:pt idx="6">
                  <c:v>50</c:v>
                </c:pt>
                <c:pt idx="7">
                  <c:v>24</c:v>
                </c:pt>
                <c:pt idx="8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5472856"/>
        <c:axId val="405474816"/>
      </c:barChart>
      <c:catAx>
        <c:axId val="4054728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 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4310807975258623"/>
              <c:y val="0.7749449999999999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4816"/>
        <c:crosses val="autoZero"/>
        <c:auto val="1"/>
        <c:lblAlgn val="ctr"/>
        <c:lblOffset val="100"/>
        <c:noMultiLvlLbl val="0"/>
      </c:catAx>
      <c:valAx>
        <c:axId val="405474816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2844701379374501E-2"/>
              <c:y val="4.036222222222222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2856"/>
        <c:crosses val="autoZero"/>
        <c:crossBetween val="between"/>
        <c:majorUnit val="100"/>
        <c:minorUnit val="5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Juli</a:t>
            </a:r>
          </a:p>
          <a:p>
            <a:pPr>
              <a:defRPr sz="1200"/>
            </a:pPr>
            <a:r>
              <a:rPr lang="en-US" sz="1200"/>
              <a:t>n=340</a:t>
            </a:r>
          </a:p>
        </c:rich>
      </c:tx>
      <c:layout>
        <c:manualLayout>
          <c:xMode val="edge"/>
          <c:yMode val="edge"/>
          <c:x val="0.82331007130937772"/>
          <c:y val="0.17591166666666669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0328614457831329"/>
          <c:y val="6.7937777777777791E-2"/>
          <c:w val="0.77372523427041517"/>
          <c:h val="0.57002277777777777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Juli13.xlsx]FRT'!$E$2:$E$10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75</c:v>
                </c:pt>
                <c:pt idx="4">
                  <c:v>109</c:v>
                </c:pt>
                <c:pt idx="5">
                  <c:v>94</c:v>
                </c:pt>
                <c:pt idx="6">
                  <c:v>48</c:v>
                </c:pt>
                <c:pt idx="7">
                  <c:v>14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5471288"/>
        <c:axId val="405471680"/>
      </c:barChart>
      <c:catAx>
        <c:axId val="405471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 </a:t>
                </a:r>
                <a:r>
                  <a:rPr lang="id-ID"/>
                  <a:t>Panjang (c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3463657264618391"/>
              <c:y val="0.7777500000000000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1680"/>
        <c:crosses val="autoZero"/>
        <c:auto val="1"/>
        <c:lblAlgn val="ctr"/>
        <c:lblOffset val="100"/>
        <c:noMultiLvlLbl val="0"/>
      </c:catAx>
      <c:valAx>
        <c:axId val="405471680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Freakuensi (ekor)</a:t>
                </a:r>
              </a:p>
            </c:rich>
          </c:tx>
          <c:layout>
            <c:manualLayout>
              <c:xMode val="edge"/>
              <c:yMode val="edge"/>
              <c:x val="3.8560108714664046E-2"/>
              <c:y val="4.675555555555556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1288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Agustus</a:t>
            </a:r>
          </a:p>
          <a:p>
            <a:pPr>
              <a:defRPr sz="1200"/>
            </a:pPr>
            <a:r>
              <a:rPr lang="en-US" sz="1200"/>
              <a:t>n=200</a:t>
            </a:r>
          </a:p>
        </c:rich>
      </c:tx>
      <c:layout>
        <c:manualLayout>
          <c:xMode val="edge"/>
          <c:yMode val="edge"/>
          <c:x val="0.77308613632142109"/>
          <c:y val="0.18296277777777778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8977653029964314"/>
          <c:y val="7.2567222222222241E-2"/>
          <c:w val="0.77534563700042347"/>
          <c:h val="0.56629277777777787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cat>
            <c:numRef>
              <c:f>FRT!$B$2:$B$10</c:f>
              <c:numCache>
                <c:formatCode>General</c:formatCode>
                <c:ptCount val="9"/>
                <c:pt idx="0">
                  <c:v>20</c:v>
                </c:pt>
                <c:pt idx="1">
                  <c:v>23</c:v>
                </c:pt>
                <c:pt idx="2">
                  <c:v>26</c:v>
                </c:pt>
                <c:pt idx="3">
                  <c:v>29</c:v>
                </c:pt>
                <c:pt idx="4">
                  <c:v>32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44</c:v>
                </c:pt>
              </c:numCache>
            </c:numRef>
          </c:cat>
          <c:val>
            <c:numRef>
              <c:f>'C:\Users\admin\AppData\Roaming\Microsoft\Excel\[Sebaran Panjang Agustus13.xlsx]FRT'!$E$2:$E$10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66</c:v>
                </c:pt>
                <c:pt idx="4">
                  <c:v>57</c:v>
                </c:pt>
                <c:pt idx="5">
                  <c:v>57</c:v>
                </c:pt>
                <c:pt idx="6">
                  <c:v>20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05475208"/>
        <c:axId val="405475992"/>
      </c:barChart>
      <c:catAx>
        <c:axId val="405475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Nilai Tengah</a:t>
                </a:r>
                <a:r>
                  <a:rPr lang="id-ID"/>
                  <a:t> Panjang</a:t>
                </a:r>
                <a:r>
                  <a:rPr lang="en-US"/>
                  <a:t>(</a:t>
                </a:r>
                <a:r>
                  <a:rPr lang="id-ID"/>
                  <a:t>c</a:t>
                </a:r>
                <a:r>
                  <a:rPr lang="en-US"/>
                  <a:t>mFL)</a:t>
                </a:r>
              </a:p>
            </c:rich>
          </c:tx>
          <c:layout>
            <c:manualLayout>
              <c:xMode val="edge"/>
              <c:yMode val="edge"/>
              <c:x val="0.34103084453459848"/>
              <c:y val="0.774792777777777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5992"/>
        <c:crosses val="autoZero"/>
        <c:auto val="1"/>
        <c:lblAlgn val="ctr"/>
        <c:lblOffset val="100"/>
        <c:noMultiLvlLbl val="0"/>
      </c:catAx>
      <c:valAx>
        <c:axId val="405475992"/>
        <c:scaling>
          <c:orientation val="minMax"/>
          <c:max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Frekuensi (ekor)</a:t>
                </a:r>
              </a:p>
            </c:rich>
          </c:tx>
          <c:layout>
            <c:manualLayout>
              <c:xMode val="edge"/>
              <c:yMode val="edge"/>
              <c:x val="3.4129877777286065E-2"/>
              <c:y val="6.083222222222222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475208"/>
        <c:crosses val="autoZero"/>
        <c:crossBetween val="between"/>
        <c:majorUnit val="100"/>
        <c:minorUnit val="5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1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47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8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7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1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5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0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4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07FEF-C463-40F5-9DB4-BFA51232A412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9AF2F-204B-4207-928E-2F0CFC2AC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7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13" Type="http://schemas.openxmlformats.org/officeDocument/2006/relationships/chart" Target="../charts/chart13.xml"/><Relationship Id="rId3" Type="http://schemas.openxmlformats.org/officeDocument/2006/relationships/chart" Target="../charts/chart3.xml"/><Relationship Id="rId7" Type="http://schemas.openxmlformats.org/officeDocument/2006/relationships/chart" Target="../charts/chart7.xml"/><Relationship Id="rId12" Type="http://schemas.openxmlformats.org/officeDocument/2006/relationships/chart" Target="../charts/chart12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6.xml"/><Relationship Id="rId11" Type="http://schemas.openxmlformats.org/officeDocument/2006/relationships/chart" Target="../charts/chart11.xml"/><Relationship Id="rId5" Type="http://schemas.openxmlformats.org/officeDocument/2006/relationships/chart" Target="../charts/chart5.xml"/><Relationship Id="rId10" Type="http://schemas.openxmlformats.org/officeDocument/2006/relationships/chart" Target="../charts/chart10.xml"/><Relationship Id="rId4" Type="http://schemas.openxmlformats.org/officeDocument/2006/relationships/chart" Target="../charts/chart4.xml"/><Relationship Id="rId9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917312400"/>
              </p:ext>
            </p:extLst>
          </p:nvPr>
        </p:nvGraphicFramePr>
        <p:xfrm>
          <a:off x="971550" y="2545715"/>
          <a:ext cx="4572000" cy="2814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246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630238" y="923925"/>
            <a:ext cx="5597526" cy="8058151"/>
            <a:chOff x="0" y="0"/>
            <a:chExt cx="6731325" cy="10420125"/>
          </a:xfrm>
        </p:grpSpPr>
        <p:graphicFrame>
          <p:nvGraphicFramePr>
            <p:cNvPr id="18" name="Chart 17"/>
            <p:cNvGraphicFramePr>
              <a:graphicFrameLocks/>
            </p:cNvGraphicFramePr>
            <p:nvPr/>
          </p:nvGraphicFramePr>
          <p:xfrm>
            <a:off x="2" y="0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9" name="Chart 18"/>
            <p:cNvGraphicFramePr>
              <a:graphicFrameLocks/>
            </p:cNvGraphicFramePr>
            <p:nvPr/>
          </p:nvGraphicFramePr>
          <p:xfrm>
            <a:off x="3399014" y="2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0" name="Chart 19"/>
            <p:cNvGraphicFramePr>
              <a:graphicFrameLocks/>
            </p:cNvGraphicFramePr>
            <p:nvPr/>
          </p:nvGraphicFramePr>
          <p:xfrm>
            <a:off x="1" y="1752600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21" name="Chart 20"/>
            <p:cNvGraphicFramePr>
              <a:graphicFrameLocks/>
            </p:cNvGraphicFramePr>
            <p:nvPr/>
          </p:nvGraphicFramePr>
          <p:xfrm>
            <a:off x="3409602" y="1743077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22" name="Chart 21"/>
            <p:cNvGraphicFramePr>
              <a:graphicFrameLocks/>
            </p:cNvGraphicFramePr>
            <p:nvPr/>
          </p:nvGraphicFramePr>
          <p:xfrm>
            <a:off x="2" y="3467100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23" name="Chart 22"/>
            <p:cNvGraphicFramePr>
              <a:graphicFrameLocks/>
            </p:cNvGraphicFramePr>
            <p:nvPr/>
          </p:nvGraphicFramePr>
          <p:xfrm>
            <a:off x="3388427" y="3467101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24" name="Chart 23"/>
            <p:cNvGraphicFramePr>
              <a:graphicFrameLocks/>
            </p:cNvGraphicFramePr>
            <p:nvPr/>
          </p:nvGraphicFramePr>
          <p:xfrm>
            <a:off x="0" y="5181601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25" name="Chart 24"/>
            <p:cNvGraphicFramePr>
              <a:graphicFrameLocks/>
            </p:cNvGraphicFramePr>
            <p:nvPr/>
          </p:nvGraphicFramePr>
          <p:xfrm>
            <a:off x="3388425" y="5162550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26" name="Chart 25"/>
            <p:cNvGraphicFramePr>
              <a:graphicFrameLocks/>
            </p:cNvGraphicFramePr>
            <p:nvPr/>
          </p:nvGraphicFramePr>
          <p:xfrm>
            <a:off x="63535" y="6905626"/>
            <a:ext cx="3321723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graphicFrame>
          <p:nvGraphicFramePr>
            <p:cNvPr id="27" name="Chart 26"/>
            <p:cNvGraphicFramePr>
              <a:graphicFrameLocks/>
            </p:cNvGraphicFramePr>
            <p:nvPr/>
          </p:nvGraphicFramePr>
          <p:xfrm>
            <a:off x="3399014" y="6886575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28" name="Chart 27"/>
            <p:cNvGraphicFramePr>
              <a:graphicFrameLocks/>
            </p:cNvGraphicFramePr>
            <p:nvPr/>
          </p:nvGraphicFramePr>
          <p:xfrm>
            <a:off x="1" y="8620125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29" name="Chart 28"/>
            <p:cNvGraphicFramePr/>
            <p:nvPr/>
          </p:nvGraphicFramePr>
          <p:xfrm>
            <a:off x="3399014" y="8591550"/>
            <a:ext cx="3321723" cy="18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93756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169</Words>
  <Application>Microsoft Office PowerPoint</Application>
  <PresentationFormat>A4 Paper (210x297 mm)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lppt benoa</dc:creator>
  <cp:lastModifiedBy>lppt benoa</cp:lastModifiedBy>
  <cp:revision>4</cp:revision>
  <dcterms:created xsi:type="dcterms:W3CDTF">2017-01-19T06:51:39Z</dcterms:created>
  <dcterms:modified xsi:type="dcterms:W3CDTF">2017-01-19T07:10:52Z</dcterms:modified>
</cp:coreProperties>
</file>